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0D5686F-3E2F-419B-8C04-FC405B49A77B}">
          <p14:sldIdLst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32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3FB70-DDAA-4C7D-A3D9-70225D56BD6D}" type="datetimeFigureOut">
              <a:rPr lang="en-US" smtClean="0"/>
              <a:t>8/17/19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7E38C-7119-4FAA-8476-F487E226E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26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3FB70-DDAA-4C7D-A3D9-70225D56BD6D}" type="datetimeFigureOut">
              <a:rPr lang="en-US" smtClean="0"/>
              <a:t>8/17/19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7E38C-7119-4FAA-8476-F487E226E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07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3FB70-DDAA-4C7D-A3D9-70225D56BD6D}" type="datetimeFigureOut">
              <a:rPr lang="en-US" smtClean="0"/>
              <a:t>8/17/19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7E38C-7119-4FAA-8476-F487E226E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0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3FB70-DDAA-4C7D-A3D9-70225D56BD6D}" type="datetimeFigureOut">
              <a:rPr lang="en-US" smtClean="0"/>
              <a:t>8/17/19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7E38C-7119-4FAA-8476-F487E226E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566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3FB70-DDAA-4C7D-A3D9-70225D56BD6D}" type="datetimeFigureOut">
              <a:rPr lang="en-US" smtClean="0"/>
              <a:t>8/17/19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7E38C-7119-4FAA-8476-F487E226E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73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3FB70-DDAA-4C7D-A3D9-70225D56BD6D}" type="datetimeFigureOut">
              <a:rPr lang="en-US" smtClean="0"/>
              <a:t>8/17/19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7E38C-7119-4FAA-8476-F487E226E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010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3FB70-DDAA-4C7D-A3D9-70225D56BD6D}" type="datetimeFigureOut">
              <a:rPr lang="en-US" smtClean="0"/>
              <a:t>8/17/19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7E38C-7119-4FAA-8476-F487E226E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36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3FB70-DDAA-4C7D-A3D9-70225D56BD6D}" type="datetimeFigureOut">
              <a:rPr lang="en-US" smtClean="0"/>
              <a:t>8/17/19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7E38C-7119-4FAA-8476-F487E226E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6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3FB70-DDAA-4C7D-A3D9-70225D56BD6D}" type="datetimeFigureOut">
              <a:rPr lang="en-US" smtClean="0"/>
              <a:t>8/17/19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7E38C-7119-4FAA-8476-F487E226E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889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3FB70-DDAA-4C7D-A3D9-70225D56BD6D}" type="datetimeFigureOut">
              <a:rPr lang="en-US" smtClean="0"/>
              <a:t>8/17/19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7E38C-7119-4FAA-8476-F487E226E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432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3FB70-DDAA-4C7D-A3D9-70225D56BD6D}" type="datetimeFigureOut">
              <a:rPr lang="en-US" smtClean="0"/>
              <a:t>8/17/19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7E38C-7119-4FAA-8476-F487E226E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93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3FB70-DDAA-4C7D-A3D9-70225D56BD6D}" type="datetimeFigureOut">
              <a:rPr lang="en-US" smtClean="0"/>
              <a:t>8/17/19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7E38C-7119-4FAA-8476-F487E226E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133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8.png"/><Relationship Id="rId7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7.png"/><Relationship Id="rId7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6.png"/><Relationship Id="rId5" Type="http://schemas.openxmlformats.org/officeDocument/2006/relationships/image" Target="../media/image12.png"/><Relationship Id="rId10" Type="http://schemas.openxmlformats.org/officeDocument/2006/relationships/image" Target="../media/image21.png"/><Relationship Id="rId4" Type="http://schemas.openxmlformats.org/officeDocument/2006/relationships/image" Target="../media/image11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7.png"/><Relationship Id="rId7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6.png"/><Relationship Id="rId5" Type="http://schemas.openxmlformats.org/officeDocument/2006/relationships/image" Target="../media/image12.png"/><Relationship Id="rId10" Type="http://schemas.openxmlformats.org/officeDocument/2006/relationships/image" Target="../media/image21.png"/><Relationship Id="rId4" Type="http://schemas.openxmlformats.org/officeDocument/2006/relationships/image" Target="../media/image11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77FA5C6-5605-9942-BCA5-9DEEF6739B5A}"/>
              </a:ext>
            </a:extLst>
          </p:cNvPr>
          <p:cNvGrpSpPr/>
          <p:nvPr/>
        </p:nvGrpSpPr>
        <p:grpSpPr>
          <a:xfrm>
            <a:off x="4326867" y="1325880"/>
            <a:ext cx="4835668" cy="4113909"/>
            <a:chOff x="4326867" y="1325880"/>
            <a:chExt cx="4835668" cy="4113909"/>
          </a:xfrm>
        </p:grpSpPr>
        <p:cxnSp>
          <p:nvCxnSpPr>
            <p:cNvPr id="3" name="Straight Arrow Connector 2"/>
            <p:cNvCxnSpPr>
              <a:cxnSpLocks/>
            </p:cNvCxnSpPr>
            <p:nvPr/>
          </p:nvCxnSpPr>
          <p:spPr>
            <a:xfrm flipH="1" flipV="1">
              <a:off x="5421084" y="1325880"/>
              <a:ext cx="1" cy="374398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>
              <a:cxnSpLocks/>
            </p:cNvCxnSpPr>
            <p:nvPr/>
          </p:nvCxnSpPr>
          <p:spPr>
            <a:xfrm>
              <a:off x="5421085" y="5070766"/>
              <a:ext cx="3545774" cy="797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8547200" y="5069751"/>
                  <a:ext cx="499752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47200" y="5069751"/>
                  <a:ext cx="499752" cy="370038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Connector 15"/>
            <p:cNvCxnSpPr/>
            <p:nvPr/>
          </p:nvCxnSpPr>
          <p:spPr>
            <a:xfrm flipV="1">
              <a:off x="5427023" y="3259786"/>
              <a:ext cx="822960" cy="710"/>
            </a:xfrm>
            <a:prstGeom prst="line">
              <a:avLst/>
            </a:prstGeom>
            <a:ln w="25400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239751" y="3259789"/>
              <a:ext cx="1485148" cy="1799105"/>
            </a:xfrm>
            <a:prstGeom prst="line">
              <a:avLst/>
            </a:prstGeom>
            <a:ln w="25400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421085" y="2262249"/>
              <a:ext cx="815697" cy="1000182"/>
            </a:xfrm>
            <a:prstGeom prst="line">
              <a:avLst/>
            </a:prstGeom>
            <a:ln w="25400">
              <a:prstDash val="dash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cxnSpLocks/>
            </p:cNvCxnSpPr>
            <p:nvPr/>
          </p:nvCxnSpPr>
          <p:spPr>
            <a:xfrm>
              <a:off x="5421084" y="3259786"/>
              <a:ext cx="3126116" cy="1818956"/>
            </a:xfrm>
            <a:prstGeom prst="line">
              <a:avLst/>
            </a:prstGeom>
            <a:ln w="25400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6959222" y="4121232"/>
              <a:ext cx="91440" cy="9144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579037" y="3267118"/>
                  <a:ext cx="139724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0" dirty="0">
                      <a:solidFill>
                        <a:schemeClr val="accent6"/>
                      </a:solidFill>
                      <a:latin typeface="+mj-lt"/>
                    </a:rPr>
                    <a:t>Tax revenues</a:t>
                  </a:r>
                </a:p>
                <a:p>
                  <a:pPr algn="ctr"/>
                  <a:r>
                    <a:rPr lang="en-US" dirty="0">
                      <a:solidFill>
                        <a:schemeClr val="accent6"/>
                      </a:solidFill>
                      <a:latin typeface="+mj-lt"/>
                    </a:rPr>
                    <a:t>in region</a:t>
                  </a:r>
                  <a:r>
                    <a:rPr lang="en-US" i="1" dirty="0">
                      <a:solidFill>
                        <a:schemeClr val="accent6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a14:m>
                  <a:endParaRPr lang="en-US" b="0" i="1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9037" y="3267118"/>
                  <a:ext cx="1397242" cy="646331"/>
                </a:xfrm>
                <a:prstGeom prst="rect">
                  <a:avLst/>
                </a:prstGeom>
                <a:blipFill>
                  <a:blip r:embed="rId3"/>
                  <a:stretch>
                    <a:fillRect l="-1802" t="-3846" r="-1802"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Connector 8"/>
            <p:cNvCxnSpPr/>
            <p:nvPr/>
          </p:nvCxnSpPr>
          <p:spPr>
            <a:xfrm>
              <a:off x="5332060" y="1802560"/>
              <a:ext cx="18288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5099287" y="1617444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9287" y="1617444"/>
                  <a:ext cx="365806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4724009" y="3928939"/>
                  <a:ext cx="515846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4009" y="3928939"/>
                  <a:ext cx="515846" cy="370038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Left Brace 11"/>
            <p:cNvSpPr/>
            <p:nvPr/>
          </p:nvSpPr>
          <p:spPr>
            <a:xfrm>
              <a:off x="5043154" y="3245177"/>
              <a:ext cx="138376" cy="1833566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Left Brace 23"/>
            <p:cNvSpPr/>
            <p:nvPr/>
          </p:nvSpPr>
          <p:spPr>
            <a:xfrm>
              <a:off x="5003954" y="1802560"/>
              <a:ext cx="204905" cy="1435056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4724009" y="2292970"/>
                  <a:ext cx="51373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4009" y="2292970"/>
                  <a:ext cx="513730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1CA9B24-7B90-E24D-A18F-053086CB334B}"/>
                </a:ext>
              </a:extLst>
            </p:cNvPr>
            <p:cNvSpPr/>
            <p:nvPr/>
          </p:nvSpPr>
          <p:spPr>
            <a:xfrm>
              <a:off x="5382860" y="320813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F35C27E-CED3-B447-82B7-0B5E24C0425F}"/>
                    </a:ext>
                  </a:extLst>
                </p:cNvPr>
                <p:cNvSpPr txBox="1"/>
                <p:nvPr/>
              </p:nvSpPr>
              <p:spPr>
                <a:xfrm>
                  <a:off x="5118831" y="306781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F35C27E-CED3-B447-82B7-0B5E24C042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8831" y="3067815"/>
                  <a:ext cx="365806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1A8459D0-D09F-7D47-A09F-F894EBF6A71D}"/>
                    </a:ext>
                  </a:extLst>
                </p:cNvPr>
                <p:cNvSpPr txBox="1"/>
                <p:nvPr/>
              </p:nvSpPr>
              <p:spPr>
                <a:xfrm>
                  <a:off x="6033778" y="5032422"/>
                  <a:ext cx="46108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1A8459D0-D09F-7D47-A09F-F894EBF6A7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33778" y="5032422"/>
                  <a:ext cx="461088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D6EA4B5-C53D-7548-8F66-6D1C14FB92BB}"/>
                </a:ext>
              </a:extLst>
            </p:cNvPr>
            <p:cNvCxnSpPr>
              <a:cxnSpLocks/>
            </p:cNvCxnSpPr>
            <p:nvPr/>
          </p:nvCxnSpPr>
          <p:spPr>
            <a:xfrm>
              <a:off x="6232280" y="3245176"/>
              <a:ext cx="7187" cy="1824690"/>
            </a:xfrm>
            <a:prstGeom prst="line">
              <a:avLst/>
            </a:prstGeom>
            <a:ln w="6350">
              <a:solidFill>
                <a:schemeClr val="tx1"/>
              </a:solidFill>
              <a:prstDash val="sysDot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32" name="Left Brace 31">
              <a:extLst>
                <a:ext uri="{FF2B5EF4-FFF2-40B4-BE49-F238E27FC236}">
                  <a16:creationId xmlns:a16="http://schemas.microsoft.com/office/drawing/2014/main" id="{2CCA381A-066F-614C-891E-CE635BBD7ADB}"/>
                </a:ext>
              </a:extLst>
            </p:cNvPr>
            <p:cNvSpPr/>
            <p:nvPr/>
          </p:nvSpPr>
          <p:spPr>
            <a:xfrm>
              <a:off x="4674762" y="1802110"/>
              <a:ext cx="175751" cy="2408736"/>
            </a:xfrm>
            <a:prstGeom prst="leftBrac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eft Brace 32">
              <a:extLst>
                <a:ext uri="{FF2B5EF4-FFF2-40B4-BE49-F238E27FC236}">
                  <a16:creationId xmlns:a16="http://schemas.microsoft.com/office/drawing/2014/main" id="{99D2ADDC-AA7B-364E-81A6-1EC67CF96541}"/>
                </a:ext>
              </a:extLst>
            </p:cNvPr>
            <p:cNvSpPr/>
            <p:nvPr/>
          </p:nvSpPr>
          <p:spPr>
            <a:xfrm>
              <a:off x="4668382" y="4204340"/>
              <a:ext cx="168622" cy="874402"/>
            </a:xfrm>
            <a:prstGeom prst="leftBrac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F88ACCEE-9608-E343-9CA9-4B2A8BA2452E}"/>
                    </a:ext>
                  </a:extLst>
                </p:cNvPr>
                <p:cNvSpPr txBox="1"/>
                <p:nvPr/>
              </p:nvSpPr>
              <p:spPr>
                <a:xfrm>
                  <a:off x="4326867" y="4420731"/>
                  <a:ext cx="515846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F88ACCEE-9608-E343-9CA9-4B2A8BA245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26867" y="4420731"/>
                  <a:ext cx="515846" cy="370038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B4812DC0-56D6-4A4E-8EA8-8FF7B551D22D}"/>
                    </a:ext>
                  </a:extLst>
                </p:cNvPr>
                <p:cNvSpPr txBox="1"/>
                <p:nvPr/>
              </p:nvSpPr>
              <p:spPr>
                <a:xfrm>
                  <a:off x="4362324" y="2794215"/>
                  <a:ext cx="51373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B4812DC0-56D6-4A4E-8EA8-8FF7B551D2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324" y="2794215"/>
                  <a:ext cx="513730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A788774-BCE5-3F42-AD34-A30306C958D7}"/>
                </a:ext>
              </a:extLst>
            </p:cNvPr>
            <p:cNvCxnSpPr>
              <a:cxnSpLocks/>
              <a:stCxn id="15" idx="2"/>
            </p:cNvCxnSpPr>
            <p:nvPr/>
          </p:nvCxnSpPr>
          <p:spPr>
            <a:xfrm flipH="1">
              <a:off x="5421084" y="4166952"/>
              <a:ext cx="1538138" cy="0"/>
            </a:xfrm>
            <a:prstGeom prst="line">
              <a:avLst/>
            </a:prstGeom>
            <a:ln w="6350">
              <a:solidFill>
                <a:schemeClr val="tx1"/>
              </a:solidFill>
              <a:prstDash val="sysDot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51706877-1A9E-BF46-8E89-A363FA8E813D}"/>
                    </a:ext>
                  </a:extLst>
                </p:cNvPr>
                <p:cNvSpPr txBox="1"/>
                <p:nvPr/>
              </p:nvSpPr>
              <p:spPr>
                <a:xfrm>
                  <a:off x="7487589" y="4255786"/>
                  <a:ext cx="1674946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en-US" b="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51706877-1A9E-BF46-8E89-A363FA8E81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7589" y="4255786"/>
                  <a:ext cx="1674946" cy="370038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830491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C1B80B1-A238-3C4C-A805-E45D9CE07ECB}"/>
              </a:ext>
            </a:extLst>
          </p:cNvPr>
          <p:cNvGrpSpPr/>
          <p:nvPr/>
        </p:nvGrpSpPr>
        <p:grpSpPr>
          <a:xfrm>
            <a:off x="4724009" y="1325880"/>
            <a:ext cx="4242850" cy="3752863"/>
            <a:chOff x="4724009" y="1325880"/>
            <a:chExt cx="4242850" cy="3752863"/>
          </a:xfrm>
        </p:grpSpPr>
        <p:cxnSp>
          <p:nvCxnSpPr>
            <p:cNvPr id="3" name="Straight Arrow Connector 2"/>
            <p:cNvCxnSpPr>
              <a:cxnSpLocks/>
            </p:cNvCxnSpPr>
            <p:nvPr/>
          </p:nvCxnSpPr>
          <p:spPr>
            <a:xfrm flipH="1" flipV="1">
              <a:off x="5421084" y="1325880"/>
              <a:ext cx="1" cy="374398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>
              <a:cxnSpLocks/>
            </p:cNvCxnSpPr>
            <p:nvPr/>
          </p:nvCxnSpPr>
          <p:spPr>
            <a:xfrm>
              <a:off x="5421085" y="5070766"/>
              <a:ext cx="3545774" cy="797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332060" y="1802560"/>
              <a:ext cx="18288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5099287" y="1617444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9287" y="1617444"/>
                  <a:ext cx="365806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4724009" y="3928939"/>
                  <a:ext cx="515846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4009" y="3928939"/>
                  <a:ext cx="515846" cy="37003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Left Brace 11"/>
            <p:cNvSpPr/>
            <p:nvPr/>
          </p:nvSpPr>
          <p:spPr>
            <a:xfrm>
              <a:off x="5043154" y="3245177"/>
              <a:ext cx="138376" cy="1833566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Left Brace 23"/>
            <p:cNvSpPr/>
            <p:nvPr/>
          </p:nvSpPr>
          <p:spPr>
            <a:xfrm>
              <a:off x="5003954" y="1802560"/>
              <a:ext cx="204905" cy="1435056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4724009" y="2292970"/>
                  <a:ext cx="51373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4009" y="2292970"/>
                  <a:ext cx="513730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1CA9B24-7B90-E24D-A18F-053086CB334B}"/>
                </a:ext>
              </a:extLst>
            </p:cNvPr>
            <p:cNvSpPr/>
            <p:nvPr/>
          </p:nvSpPr>
          <p:spPr>
            <a:xfrm>
              <a:off x="5382860" y="320813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F35C27E-CED3-B447-82B7-0B5E24C0425F}"/>
                    </a:ext>
                  </a:extLst>
                </p:cNvPr>
                <p:cNvSpPr txBox="1"/>
                <p:nvPr/>
              </p:nvSpPr>
              <p:spPr>
                <a:xfrm>
                  <a:off x="5118831" y="306781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F35C27E-CED3-B447-82B7-0B5E24C042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8831" y="3067815"/>
                  <a:ext cx="365806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96515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253F441-9728-0B42-88BD-9256D69253FE}"/>
              </a:ext>
            </a:extLst>
          </p:cNvPr>
          <p:cNvGrpSpPr/>
          <p:nvPr/>
        </p:nvGrpSpPr>
        <p:grpSpPr>
          <a:xfrm>
            <a:off x="4724009" y="1325880"/>
            <a:ext cx="4438526" cy="4113909"/>
            <a:chOff x="4724009" y="1325880"/>
            <a:chExt cx="4438526" cy="411390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F35C27E-CED3-B447-82B7-0B5E24C0425F}"/>
                    </a:ext>
                  </a:extLst>
                </p:cNvPr>
                <p:cNvSpPr txBox="1"/>
                <p:nvPr/>
              </p:nvSpPr>
              <p:spPr>
                <a:xfrm>
                  <a:off x="5118831" y="306781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F35C27E-CED3-B447-82B7-0B5E24C042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8831" y="3067815"/>
                  <a:ext cx="365806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" name="Straight Arrow Connector 2"/>
            <p:cNvCxnSpPr>
              <a:cxnSpLocks/>
            </p:cNvCxnSpPr>
            <p:nvPr/>
          </p:nvCxnSpPr>
          <p:spPr>
            <a:xfrm flipH="1" flipV="1">
              <a:off x="5421084" y="1325880"/>
              <a:ext cx="1" cy="374398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>
              <a:cxnSpLocks/>
            </p:cNvCxnSpPr>
            <p:nvPr/>
          </p:nvCxnSpPr>
          <p:spPr>
            <a:xfrm>
              <a:off x="5421085" y="5070766"/>
              <a:ext cx="3545774" cy="797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Box 7"/>
                <p:cNvSpPr txBox="1"/>
                <p:nvPr/>
              </p:nvSpPr>
              <p:spPr>
                <a:xfrm>
                  <a:off x="8547200" y="5069751"/>
                  <a:ext cx="499752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47200" y="5069751"/>
                  <a:ext cx="499752" cy="37003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Straight Connector 12"/>
            <p:cNvCxnSpPr>
              <a:cxnSpLocks/>
            </p:cNvCxnSpPr>
            <p:nvPr/>
          </p:nvCxnSpPr>
          <p:spPr>
            <a:xfrm>
              <a:off x="5421084" y="3259786"/>
              <a:ext cx="3126116" cy="1818956"/>
            </a:xfrm>
            <a:prstGeom prst="line">
              <a:avLst/>
            </a:prstGeom>
            <a:ln w="25400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332060" y="1802560"/>
              <a:ext cx="18288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5099287" y="1617444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9287" y="1617444"/>
                  <a:ext cx="365806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4724009" y="3928939"/>
                  <a:ext cx="515846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4009" y="3928939"/>
                  <a:ext cx="515846" cy="370038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Left Brace 11"/>
            <p:cNvSpPr/>
            <p:nvPr/>
          </p:nvSpPr>
          <p:spPr>
            <a:xfrm>
              <a:off x="5043154" y="3245177"/>
              <a:ext cx="138376" cy="1833566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Left Brace 23"/>
            <p:cNvSpPr/>
            <p:nvPr/>
          </p:nvSpPr>
          <p:spPr>
            <a:xfrm>
              <a:off x="5003954" y="1802560"/>
              <a:ext cx="204905" cy="1435056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4724009" y="2292970"/>
                  <a:ext cx="51373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4009" y="2292970"/>
                  <a:ext cx="513730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51706877-1A9E-BF46-8E89-A363FA8E813D}"/>
                    </a:ext>
                  </a:extLst>
                </p:cNvPr>
                <p:cNvSpPr txBox="1"/>
                <p:nvPr/>
              </p:nvSpPr>
              <p:spPr>
                <a:xfrm>
                  <a:off x="7487589" y="4255786"/>
                  <a:ext cx="1674946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en-US" b="0" dirty="0">
                    <a:solidFill>
                      <a:srgbClr val="0070C0"/>
                    </a:solidFill>
                  </a:endParaRPr>
                </a:p>
              </p:txBody>
            </p:sp>
          </mc:Choice>
          <mc:Fallback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51706877-1A9E-BF46-8E89-A363FA8E81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7589" y="4255786"/>
                  <a:ext cx="1674946" cy="370038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373779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C81ABF2-597A-604F-9C41-9B6E062C4D38}"/>
              </a:ext>
            </a:extLst>
          </p:cNvPr>
          <p:cNvGrpSpPr/>
          <p:nvPr/>
        </p:nvGrpSpPr>
        <p:grpSpPr>
          <a:xfrm>
            <a:off x="4724009" y="1325880"/>
            <a:ext cx="4322943" cy="4113909"/>
            <a:chOff x="4724009" y="1325880"/>
            <a:chExt cx="4322943" cy="411390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F35C27E-CED3-B447-82B7-0B5E24C0425F}"/>
                    </a:ext>
                  </a:extLst>
                </p:cNvPr>
                <p:cNvSpPr txBox="1"/>
                <p:nvPr/>
              </p:nvSpPr>
              <p:spPr>
                <a:xfrm>
                  <a:off x="5118831" y="306781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F35C27E-CED3-B447-82B7-0B5E24C042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8831" y="3067815"/>
                  <a:ext cx="365806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" name="Straight Arrow Connector 2"/>
            <p:cNvCxnSpPr>
              <a:cxnSpLocks/>
            </p:cNvCxnSpPr>
            <p:nvPr/>
          </p:nvCxnSpPr>
          <p:spPr>
            <a:xfrm flipH="1" flipV="1">
              <a:off x="5421084" y="1325880"/>
              <a:ext cx="1" cy="374398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>
              <a:cxnSpLocks/>
            </p:cNvCxnSpPr>
            <p:nvPr/>
          </p:nvCxnSpPr>
          <p:spPr>
            <a:xfrm>
              <a:off x="5421085" y="5070766"/>
              <a:ext cx="3545774" cy="797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Box 7"/>
                <p:cNvSpPr txBox="1"/>
                <p:nvPr/>
              </p:nvSpPr>
              <p:spPr>
                <a:xfrm>
                  <a:off x="8547200" y="5069751"/>
                  <a:ext cx="499752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47200" y="5069751"/>
                  <a:ext cx="499752" cy="37003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Connector 17"/>
            <p:cNvCxnSpPr>
              <a:cxnSpLocks/>
            </p:cNvCxnSpPr>
            <p:nvPr/>
          </p:nvCxnSpPr>
          <p:spPr>
            <a:xfrm>
              <a:off x="5421084" y="2216075"/>
              <a:ext cx="2303815" cy="2842819"/>
            </a:xfrm>
            <a:prstGeom prst="line">
              <a:avLst/>
            </a:prstGeom>
            <a:ln w="25400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579037" y="3267118"/>
                  <a:ext cx="139724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0" dirty="0">
                      <a:solidFill>
                        <a:schemeClr val="accent6"/>
                      </a:solidFill>
                      <a:latin typeface="+mj-lt"/>
                    </a:rPr>
                    <a:t>Tax revenues</a:t>
                  </a:r>
                </a:p>
                <a:p>
                  <a:pPr algn="ctr"/>
                  <a:r>
                    <a:rPr lang="en-US" dirty="0">
                      <a:solidFill>
                        <a:schemeClr val="accent6"/>
                      </a:solidFill>
                      <a:latin typeface="+mj-lt"/>
                    </a:rPr>
                    <a:t>in region</a:t>
                  </a:r>
                  <a:r>
                    <a:rPr lang="en-US" i="1" dirty="0">
                      <a:solidFill>
                        <a:schemeClr val="accent6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a14:m>
                  <a:endParaRPr lang="en-US" b="0" i="1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9037" y="3267118"/>
                  <a:ext cx="1397242" cy="646331"/>
                </a:xfrm>
                <a:prstGeom prst="rect">
                  <a:avLst/>
                </a:prstGeom>
                <a:blipFill>
                  <a:blip r:embed="rId4"/>
                  <a:stretch>
                    <a:fillRect l="-1802" t="-3846" r="-1802"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Connector 8"/>
            <p:cNvCxnSpPr/>
            <p:nvPr/>
          </p:nvCxnSpPr>
          <p:spPr>
            <a:xfrm>
              <a:off x="5332060" y="1802560"/>
              <a:ext cx="18288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5099287" y="1617444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9287" y="1617444"/>
                  <a:ext cx="365806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4724009" y="3928939"/>
                  <a:ext cx="515846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4009" y="3928939"/>
                  <a:ext cx="515846" cy="37003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Left Brace 11"/>
            <p:cNvSpPr/>
            <p:nvPr/>
          </p:nvSpPr>
          <p:spPr>
            <a:xfrm>
              <a:off x="5043154" y="3245177"/>
              <a:ext cx="138376" cy="1833566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Left Brace 23"/>
            <p:cNvSpPr/>
            <p:nvPr/>
          </p:nvSpPr>
          <p:spPr>
            <a:xfrm>
              <a:off x="5003954" y="1802560"/>
              <a:ext cx="204905" cy="1435056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4724009" y="2292970"/>
                  <a:ext cx="51373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4009" y="2292970"/>
                  <a:ext cx="513730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696833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09AD420-E043-194F-BAD3-9FEDA318F675}"/>
              </a:ext>
            </a:extLst>
          </p:cNvPr>
          <p:cNvGrpSpPr/>
          <p:nvPr/>
        </p:nvGrpSpPr>
        <p:grpSpPr>
          <a:xfrm>
            <a:off x="4724009" y="1325880"/>
            <a:ext cx="4438526" cy="4113909"/>
            <a:chOff x="4724009" y="1325880"/>
            <a:chExt cx="4438526" cy="4113909"/>
          </a:xfrm>
        </p:grpSpPr>
        <p:cxnSp>
          <p:nvCxnSpPr>
            <p:cNvPr id="3" name="Straight Arrow Connector 2"/>
            <p:cNvCxnSpPr>
              <a:cxnSpLocks/>
            </p:cNvCxnSpPr>
            <p:nvPr/>
          </p:nvCxnSpPr>
          <p:spPr>
            <a:xfrm flipH="1" flipV="1">
              <a:off x="5421084" y="1325880"/>
              <a:ext cx="1" cy="374398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>
              <a:cxnSpLocks/>
            </p:cNvCxnSpPr>
            <p:nvPr/>
          </p:nvCxnSpPr>
          <p:spPr>
            <a:xfrm>
              <a:off x="5421085" y="5070766"/>
              <a:ext cx="3545774" cy="797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Box 7"/>
                <p:cNvSpPr txBox="1"/>
                <p:nvPr/>
              </p:nvSpPr>
              <p:spPr>
                <a:xfrm>
                  <a:off x="8547200" y="5069751"/>
                  <a:ext cx="499752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47200" y="5069751"/>
                  <a:ext cx="499752" cy="370038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Connector 15"/>
            <p:cNvCxnSpPr/>
            <p:nvPr/>
          </p:nvCxnSpPr>
          <p:spPr>
            <a:xfrm flipV="1">
              <a:off x="5427023" y="3259786"/>
              <a:ext cx="822960" cy="710"/>
            </a:xfrm>
            <a:prstGeom prst="line">
              <a:avLst/>
            </a:prstGeom>
            <a:ln w="25400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421085" y="2262249"/>
              <a:ext cx="815697" cy="1000182"/>
            </a:xfrm>
            <a:prstGeom prst="line">
              <a:avLst/>
            </a:prstGeom>
            <a:ln w="25400">
              <a:prstDash val="dash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cxnSpLocks/>
            </p:cNvCxnSpPr>
            <p:nvPr/>
          </p:nvCxnSpPr>
          <p:spPr>
            <a:xfrm>
              <a:off x="5421084" y="3259786"/>
              <a:ext cx="3126116" cy="1818956"/>
            </a:xfrm>
            <a:prstGeom prst="line">
              <a:avLst/>
            </a:prstGeom>
            <a:ln w="25400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5786239" y="2309788"/>
                  <a:ext cx="139724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0" dirty="0">
                      <a:solidFill>
                        <a:schemeClr val="accent6"/>
                      </a:solidFill>
                      <a:latin typeface="+mj-lt"/>
                    </a:rPr>
                    <a:t>Tax revenues</a:t>
                  </a:r>
                </a:p>
                <a:p>
                  <a:pPr algn="ctr"/>
                  <a:r>
                    <a:rPr lang="en-US" dirty="0">
                      <a:solidFill>
                        <a:schemeClr val="accent6"/>
                      </a:solidFill>
                      <a:latin typeface="+mj-lt"/>
                    </a:rPr>
                    <a:t>in region</a:t>
                  </a:r>
                  <a:r>
                    <a:rPr lang="en-US" i="1" dirty="0">
                      <a:solidFill>
                        <a:schemeClr val="accent6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a14:m>
                  <a:endParaRPr lang="en-US" b="0" i="1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6239" y="2309788"/>
                  <a:ext cx="1397242" cy="646331"/>
                </a:xfrm>
                <a:prstGeom prst="rect">
                  <a:avLst/>
                </a:prstGeom>
                <a:blipFill>
                  <a:blip r:embed="rId3"/>
                  <a:stretch>
                    <a:fillRect l="-3636" t="-3846" r="-1818" b="-1346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Connector 8"/>
            <p:cNvCxnSpPr/>
            <p:nvPr/>
          </p:nvCxnSpPr>
          <p:spPr>
            <a:xfrm>
              <a:off x="5332060" y="1802560"/>
              <a:ext cx="18288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5099287" y="1617444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9287" y="1617444"/>
                  <a:ext cx="365806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4724009" y="3928939"/>
                  <a:ext cx="515846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4009" y="3928939"/>
                  <a:ext cx="515846" cy="370038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Left Brace 11"/>
            <p:cNvSpPr/>
            <p:nvPr/>
          </p:nvSpPr>
          <p:spPr>
            <a:xfrm>
              <a:off x="5043154" y="3245177"/>
              <a:ext cx="138376" cy="1833566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Left Brace 23"/>
            <p:cNvSpPr/>
            <p:nvPr/>
          </p:nvSpPr>
          <p:spPr>
            <a:xfrm>
              <a:off x="5003954" y="1802560"/>
              <a:ext cx="204905" cy="1435056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4724009" y="2292970"/>
                  <a:ext cx="51373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4009" y="2292970"/>
                  <a:ext cx="513730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1CA9B24-7B90-E24D-A18F-053086CB334B}"/>
                </a:ext>
              </a:extLst>
            </p:cNvPr>
            <p:cNvSpPr/>
            <p:nvPr/>
          </p:nvSpPr>
          <p:spPr>
            <a:xfrm>
              <a:off x="5382860" y="320813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F35C27E-CED3-B447-82B7-0B5E24C0425F}"/>
                    </a:ext>
                  </a:extLst>
                </p:cNvPr>
                <p:cNvSpPr txBox="1"/>
                <p:nvPr/>
              </p:nvSpPr>
              <p:spPr>
                <a:xfrm>
                  <a:off x="5118831" y="306781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F35C27E-CED3-B447-82B7-0B5E24C042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8831" y="3067815"/>
                  <a:ext cx="365806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1A8459D0-D09F-7D47-A09F-F894EBF6A71D}"/>
                    </a:ext>
                  </a:extLst>
                </p:cNvPr>
                <p:cNvSpPr txBox="1"/>
                <p:nvPr/>
              </p:nvSpPr>
              <p:spPr>
                <a:xfrm>
                  <a:off x="6033778" y="5032422"/>
                  <a:ext cx="46108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1A8459D0-D09F-7D47-A09F-F894EBF6A7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33778" y="5032422"/>
                  <a:ext cx="461088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D6EA4B5-C53D-7548-8F66-6D1C14FB92BB}"/>
                </a:ext>
              </a:extLst>
            </p:cNvPr>
            <p:cNvCxnSpPr>
              <a:cxnSpLocks/>
            </p:cNvCxnSpPr>
            <p:nvPr/>
          </p:nvCxnSpPr>
          <p:spPr>
            <a:xfrm>
              <a:off x="6232280" y="3245176"/>
              <a:ext cx="7187" cy="1824690"/>
            </a:xfrm>
            <a:prstGeom prst="line">
              <a:avLst/>
            </a:prstGeom>
            <a:ln w="6350">
              <a:solidFill>
                <a:schemeClr val="tx1"/>
              </a:solidFill>
              <a:prstDash val="sysDot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51706877-1A9E-BF46-8E89-A363FA8E813D}"/>
                    </a:ext>
                  </a:extLst>
                </p:cNvPr>
                <p:cNvSpPr txBox="1"/>
                <p:nvPr/>
              </p:nvSpPr>
              <p:spPr>
                <a:xfrm>
                  <a:off x="7487589" y="4255786"/>
                  <a:ext cx="1674946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en-US" b="0" dirty="0">
                    <a:solidFill>
                      <a:srgbClr val="0070C0"/>
                    </a:solidFill>
                  </a:endParaRPr>
                </a:p>
              </p:txBody>
            </p:sp>
          </mc:Choice>
          <mc:Fallback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51706877-1A9E-BF46-8E89-A363FA8E81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7589" y="4255786"/>
                  <a:ext cx="1674946" cy="370038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10578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05C6ACA-1CEF-C641-9023-18DA07A9ED0B}"/>
              </a:ext>
            </a:extLst>
          </p:cNvPr>
          <p:cNvGrpSpPr/>
          <p:nvPr/>
        </p:nvGrpSpPr>
        <p:grpSpPr>
          <a:xfrm>
            <a:off x="4326867" y="1325880"/>
            <a:ext cx="4835668" cy="4113909"/>
            <a:chOff x="4326867" y="1325880"/>
            <a:chExt cx="4835668" cy="4113909"/>
          </a:xfrm>
        </p:grpSpPr>
        <p:cxnSp>
          <p:nvCxnSpPr>
            <p:cNvPr id="3" name="Straight Arrow Connector 2"/>
            <p:cNvCxnSpPr>
              <a:cxnSpLocks/>
            </p:cNvCxnSpPr>
            <p:nvPr/>
          </p:nvCxnSpPr>
          <p:spPr>
            <a:xfrm flipH="1" flipV="1">
              <a:off x="5421084" y="1325880"/>
              <a:ext cx="1" cy="374398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>
              <a:cxnSpLocks/>
            </p:cNvCxnSpPr>
            <p:nvPr/>
          </p:nvCxnSpPr>
          <p:spPr>
            <a:xfrm>
              <a:off x="5421085" y="5070766"/>
              <a:ext cx="3545774" cy="797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Box 7"/>
                <p:cNvSpPr txBox="1"/>
                <p:nvPr/>
              </p:nvSpPr>
              <p:spPr>
                <a:xfrm>
                  <a:off x="8547200" y="5069751"/>
                  <a:ext cx="499752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47200" y="5069751"/>
                  <a:ext cx="499752" cy="370038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Connector 17"/>
            <p:cNvCxnSpPr/>
            <p:nvPr/>
          </p:nvCxnSpPr>
          <p:spPr>
            <a:xfrm>
              <a:off x="6239751" y="3259789"/>
              <a:ext cx="1485148" cy="1799105"/>
            </a:xfrm>
            <a:prstGeom prst="line">
              <a:avLst/>
            </a:prstGeom>
            <a:ln w="25400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421085" y="2262249"/>
              <a:ext cx="815697" cy="1000182"/>
            </a:xfrm>
            <a:prstGeom prst="line">
              <a:avLst/>
            </a:prstGeom>
            <a:ln w="25400">
              <a:prstDash val="dash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cxnSpLocks/>
            </p:cNvCxnSpPr>
            <p:nvPr/>
          </p:nvCxnSpPr>
          <p:spPr>
            <a:xfrm>
              <a:off x="5421084" y="3259786"/>
              <a:ext cx="3126116" cy="1818956"/>
            </a:xfrm>
            <a:prstGeom prst="line">
              <a:avLst/>
            </a:prstGeom>
            <a:ln w="25400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6959222" y="4121232"/>
              <a:ext cx="91440" cy="9144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579037" y="3267118"/>
                  <a:ext cx="139724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0" dirty="0">
                      <a:solidFill>
                        <a:schemeClr val="accent6"/>
                      </a:solidFill>
                      <a:latin typeface="+mj-lt"/>
                    </a:rPr>
                    <a:t>Tax revenues</a:t>
                  </a:r>
                </a:p>
                <a:p>
                  <a:pPr algn="ctr"/>
                  <a:r>
                    <a:rPr lang="en-US" dirty="0">
                      <a:solidFill>
                        <a:schemeClr val="accent6"/>
                      </a:solidFill>
                      <a:latin typeface="+mj-lt"/>
                    </a:rPr>
                    <a:t>in region</a:t>
                  </a:r>
                  <a:r>
                    <a:rPr lang="en-US" i="1" dirty="0">
                      <a:solidFill>
                        <a:schemeClr val="accent6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a14:m>
                  <a:endParaRPr lang="en-US" b="0" i="1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9037" y="3267118"/>
                  <a:ext cx="1397242" cy="646331"/>
                </a:xfrm>
                <a:prstGeom prst="rect">
                  <a:avLst/>
                </a:prstGeom>
                <a:blipFill>
                  <a:blip r:embed="rId3"/>
                  <a:stretch>
                    <a:fillRect l="-1802" t="-3846" r="-1802"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Connector 8"/>
            <p:cNvCxnSpPr/>
            <p:nvPr/>
          </p:nvCxnSpPr>
          <p:spPr>
            <a:xfrm>
              <a:off x="5332060" y="1802560"/>
              <a:ext cx="18288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5099287" y="1617444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9287" y="1617444"/>
                  <a:ext cx="365806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1CA9B24-7B90-E24D-A18F-053086CB334B}"/>
                </a:ext>
              </a:extLst>
            </p:cNvPr>
            <p:cNvSpPr/>
            <p:nvPr/>
          </p:nvSpPr>
          <p:spPr>
            <a:xfrm>
              <a:off x="5382860" y="320813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F35C27E-CED3-B447-82B7-0B5E24C0425F}"/>
                    </a:ext>
                  </a:extLst>
                </p:cNvPr>
                <p:cNvSpPr txBox="1"/>
                <p:nvPr/>
              </p:nvSpPr>
              <p:spPr>
                <a:xfrm>
                  <a:off x="5118831" y="306781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F35C27E-CED3-B447-82B7-0B5E24C042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8831" y="3067815"/>
                  <a:ext cx="365806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1A8459D0-D09F-7D47-A09F-F894EBF6A71D}"/>
                    </a:ext>
                  </a:extLst>
                </p:cNvPr>
                <p:cNvSpPr txBox="1"/>
                <p:nvPr/>
              </p:nvSpPr>
              <p:spPr>
                <a:xfrm>
                  <a:off x="6033778" y="5032422"/>
                  <a:ext cx="46108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1A8459D0-D09F-7D47-A09F-F894EBF6A7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33778" y="5032422"/>
                  <a:ext cx="461088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Left Brace 31">
              <a:extLst>
                <a:ext uri="{FF2B5EF4-FFF2-40B4-BE49-F238E27FC236}">
                  <a16:creationId xmlns:a16="http://schemas.microsoft.com/office/drawing/2014/main" id="{2CCA381A-066F-614C-891E-CE635BBD7ADB}"/>
                </a:ext>
              </a:extLst>
            </p:cNvPr>
            <p:cNvSpPr/>
            <p:nvPr/>
          </p:nvSpPr>
          <p:spPr>
            <a:xfrm>
              <a:off x="4674762" y="1802110"/>
              <a:ext cx="175751" cy="2408736"/>
            </a:xfrm>
            <a:prstGeom prst="leftBrac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eft Brace 32">
              <a:extLst>
                <a:ext uri="{FF2B5EF4-FFF2-40B4-BE49-F238E27FC236}">
                  <a16:creationId xmlns:a16="http://schemas.microsoft.com/office/drawing/2014/main" id="{99D2ADDC-AA7B-364E-81A6-1EC67CF96541}"/>
                </a:ext>
              </a:extLst>
            </p:cNvPr>
            <p:cNvSpPr/>
            <p:nvPr/>
          </p:nvSpPr>
          <p:spPr>
            <a:xfrm>
              <a:off x="4668382" y="4204340"/>
              <a:ext cx="168622" cy="874402"/>
            </a:xfrm>
            <a:prstGeom prst="leftBrac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F88ACCEE-9608-E343-9CA9-4B2A8BA2452E}"/>
                    </a:ext>
                  </a:extLst>
                </p:cNvPr>
                <p:cNvSpPr txBox="1"/>
                <p:nvPr/>
              </p:nvSpPr>
              <p:spPr>
                <a:xfrm>
                  <a:off x="4326867" y="4420731"/>
                  <a:ext cx="515846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F88ACCEE-9608-E343-9CA9-4B2A8BA245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26867" y="4420731"/>
                  <a:ext cx="515846" cy="370038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B4812DC0-56D6-4A4E-8EA8-8FF7B551D22D}"/>
                    </a:ext>
                  </a:extLst>
                </p:cNvPr>
                <p:cNvSpPr txBox="1"/>
                <p:nvPr/>
              </p:nvSpPr>
              <p:spPr>
                <a:xfrm>
                  <a:off x="4362324" y="2794215"/>
                  <a:ext cx="51373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B4812DC0-56D6-4A4E-8EA8-8FF7B551D2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324" y="2794215"/>
                  <a:ext cx="513730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A788774-BCE5-3F42-AD34-A30306C958D7}"/>
                </a:ext>
              </a:extLst>
            </p:cNvPr>
            <p:cNvCxnSpPr>
              <a:cxnSpLocks/>
              <a:stCxn id="15" idx="2"/>
            </p:cNvCxnSpPr>
            <p:nvPr/>
          </p:nvCxnSpPr>
          <p:spPr>
            <a:xfrm flipH="1">
              <a:off x="5421084" y="4166952"/>
              <a:ext cx="1538138" cy="0"/>
            </a:xfrm>
            <a:prstGeom prst="line">
              <a:avLst/>
            </a:prstGeom>
            <a:ln w="6350">
              <a:solidFill>
                <a:schemeClr val="tx1"/>
              </a:solidFill>
              <a:prstDash val="sysDot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51706877-1A9E-BF46-8E89-A363FA8E813D}"/>
                    </a:ext>
                  </a:extLst>
                </p:cNvPr>
                <p:cNvSpPr txBox="1"/>
                <p:nvPr/>
              </p:nvSpPr>
              <p:spPr>
                <a:xfrm>
                  <a:off x="7487589" y="4255786"/>
                  <a:ext cx="1674946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en-US" b="0" dirty="0">
                    <a:solidFill>
                      <a:srgbClr val="0070C0"/>
                    </a:solidFill>
                  </a:endParaRPr>
                </a:p>
              </p:txBody>
            </p:sp>
          </mc:Choice>
          <mc:Fallback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51706877-1A9E-BF46-8E89-A363FA8E81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7589" y="4255786"/>
                  <a:ext cx="1674946" cy="370038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797887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A5C141A-8A4A-4748-90A0-3EB15E381CEB}"/>
              </a:ext>
            </a:extLst>
          </p:cNvPr>
          <p:cNvGrpSpPr/>
          <p:nvPr/>
        </p:nvGrpSpPr>
        <p:grpSpPr>
          <a:xfrm>
            <a:off x="4326867" y="1325880"/>
            <a:ext cx="4835668" cy="4113909"/>
            <a:chOff x="4326867" y="1325880"/>
            <a:chExt cx="4835668" cy="4113909"/>
          </a:xfrm>
        </p:grpSpPr>
        <p:cxnSp>
          <p:nvCxnSpPr>
            <p:cNvPr id="3" name="Straight Arrow Connector 2"/>
            <p:cNvCxnSpPr>
              <a:cxnSpLocks/>
            </p:cNvCxnSpPr>
            <p:nvPr/>
          </p:nvCxnSpPr>
          <p:spPr>
            <a:xfrm flipH="1" flipV="1">
              <a:off x="5421084" y="1325880"/>
              <a:ext cx="1" cy="374398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>
              <a:cxnSpLocks/>
            </p:cNvCxnSpPr>
            <p:nvPr/>
          </p:nvCxnSpPr>
          <p:spPr>
            <a:xfrm>
              <a:off x="5421085" y="5070766"/>
              <a:ext cx="3545774" cy="797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Box 7"/>
                <p:cNvSpPr txBox="1"/>
                <p:nvPr/>
              </p:nvSpPr>
              <p:spPr>
                <a:xfrm>
                  <a:off x="8547200" y="5069751"/>
                  <a:ext cx="499752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47200" y="5069751"/>
                  <a:ext cx="499752" cy="370038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Connector 15"/>
            <p:cNvCxnSpPr/>
            <p:nvPr/>
          </p:nvCxnSpPr>
          <p:spPr>
            <a:xfrm flipV="1">
              <a:off x="5427023" y="3259786"/>
              <a:ext cx="822960" cy="710"/>
            </a:xfrm>
            <a:prstGeom prst="line">
              <a:avLst/>
            </a:prstGeom>
            <a:ln w="25400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239751" y="3259789"/>
              <a:ext cx="1485148" cy="1799105"/>
            </a:xfrm>
            <a:prstGeom prst="line">
              <a:avLst/>
            </a:prstGeom>
            <a:ln w="25400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421085" y="2262249"/>
              <a:ext cx="815697" cy="1000182"/>
            </a:xfrm>
            <a:prstGeom prst="line">
              <a:avLst/>
            </a:prstGeom>
            <a:ln w="25400">
              <a:prstDash val="dash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cxnSpLocks/>
            </p:cNvCxnSpPr>
            <p:nvPr/>
          </p:nvCxnSpPr>
          <p:spPr>
            <a:xfrm>
              <a:off x="5421084" y="3259786"/>
              <a:ext cx="3126116" cy="1818956"/>
            </a:xfrm>
            <a:prstGeom prst="line">
              <a:avLst/>
            </a:prstGeom>
            <a:ln w="25400"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6959222" y="4121232"/>
              <a:ext cx="91440" cy="9144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579037" y="3267118"/>
                  <a:ext cx="139724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0" dirty="0">
                      <a:solidFill>
                        <a:schemeClr val="accent6"/>
                      </a:solidFill>
                      <a:latin typeface="+mj-lt"/>
                    </a:rPr>
                    <a:t>Tax revenues</a:t>
                  </a:r>
                </a:p>
                <a:p>
                  <a:pPr algn="ctr"/>
                  <a:r>
                    <a:rPr lang="en-US" dirty="0">
                      <a:solidFill>
                        <a:schemeClr val="accent6"/>
                      </a:solidFill>
                      <a:latin typeface="+mj-lt"/>
                    </a:rPr>
                    <a:t>in region</a:t>
                  </a:r>
                  <a:r>
                    <a:rPr lang="en-US" i="1" dirty="0">
                      <a:solidFill>
                        <a:schemeClr val="accent6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a14:m>
                  <a:endParaRPr lang="en-US" b="0" i="1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9037" y="3267118"/>
                  <a:ext cx="1397242" cy="646331"/>
                </a:xfrm>
                <a:prstGeom prst="rect">
                  <a:avLst/>
                </a:prstGeom>
                <a:blipFill>
                  <a:blip r:embed="rId3"/>
                  <a:stretch>
                    <a:fillRect l="-1802" t="-3846" r="-1802"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Connector 8"/>
            <p:cNvCxnSpPr/>
            <p:nvPr/>
          </p:nvCxnSpPr>
          <p:spPr>
            <a:xfrm>
              <a:off x="5332060" y="1802560"/>
              <a:ext cx="18288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5099287" y="1617444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9287" y="1617444"/>
                  <a:ext cx="365806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4724009" y="3928939"/>
                  <a:ext cx="515846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4009" y="3928939"/>
                  <a:ext cx="515846" cy="370038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Left Brace 11"/>
            <p:cNvSpPr/>
            <p:nvPr/>
          </p:nvSpPr>
          <p:spPr>
            <a:xfrm>
              <a:off x="5043154" y="3245177"/>
              <a:ext cx="138376" cy="1833566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Left Brace 23"/>
            <p:cNvSpPr/>
            <p:nvPr/>
          </p:nvSpPr>
          <p:spPr>
            <a:xfrm>
              <a:off x="5003954" y="1802560"/>
              <a:ext cx="204905" cy="1435056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4724009" y="2292970"/>
                  <a:ext cx="51373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4009" y="2292970"/>
                  <a:ext cx="513730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1CA9B24-7B90-E24D-A18F-053086CB334B}"/>
                </a:ext>
              </a:extLst>
            </p:cNvPr>
            <p:cNvSpPr/>
            <p:nvPr/>
          </p:nvSpPr>
          <p:spPr>
            <a:xfrm>
              <a:off x="5382860" y="3208130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F35C27E-CED3-B447-82B7-0B5E24C0425F}"/>
                    </a:ext>
                  </a:extLst>
                </p:cNvPr>
                <p:cNvSpPr txBox="1"/>
                <p:nvPr/>
              </p:nvSpPr>
              <p:spPr>
                <a:xfrm>
                  <a:off x="5118831" y="3067815"/>
                  <a:ext cx="3658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oMath>
                    </m:oMathPara>
                  </a14:m>
                  <a:endParaRPr lang="en-US" b="0" dirty="0"/>
                </a:p>
              </p:txBody>
            </p:sp>
          </mc:Choice>
          <mc:Fallback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F35C27E-CED3-B447-82B7-0B5E24C042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8831" y="3067815"/>
                  <a:ext cx="365806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1A8459D0-D09F-7D47-A09F-F894EBF6A71D}"/>
                    </a:ext>
                  </a:extLst>
                </p:cNvPr>
                <p:cNvSpPr txBox="1"/>
                <p:nvPr/>
              </p:nvSpPr>
              <p:spPr>
                <a:xfrm>
                  <a:off x="6033778" y="5032422"/>
                  <a:ext cx="46108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1A8459D0-D09F-7D47-A09F-F894EBF6A7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33778" y="5032422"/>
                  <a:ext cx="461088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D6EA4B5-C53D-7548-8F66-6D1C14FB92BB}"/>
                </a:ext>
              </a:extLst>
            </p:cNvPr>
            <p:cNvCxnSpPr>
              <a:cxnSpLocks/>
            </p:cNvCxnSpPr>
            <p:nvPr/>
          </p:nvCxnSpPr>
          <p:spPr>
            <a:xfrm>
              <a:off x="6232280" y="3245176"/>
              <a:ext cx="7187" cy="1824690"/>
            </a:xfrm>
            <a:prstGeom prst="line">
              <a:avLst/>
            </a:prstGeom>
            <a:ln w="6350">
              <a:solidFill>
                <a:schemeClr val="tx1"/>
              </a:solidFill>
              <a:prstDash val="sysDot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32" name="Left Brace 31">
              <a:extLst>
                <a:ext uri="{FF2B5EF4-FFF2-40B4-BE49-F238E27FC236}">
                  <a16:creationId xmlns:a16="http://schemas.microsoft.com/office/drawing/2014/main" id="{2CCA381A-066F-614C-891E-CE635BBD7ADB}"/>
                </a:ext>
              </a:extLst>
            </p:cNvPr>
            <p:cNvSpPr/>
            <p:nvPr/>
          </p:nvSpPr>
          <p:spPr>
            <a:xfrm>
              <a:off x="4674762" y="1802110"/>
              <a:ext cx="175751" cy="2408736"/>
            </a:xfrm>
            <a:prstGeom prst="leftBrac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Left Brace 32">
              <a:extLst>
                <a:ext uri="{FF2B5EF4-FFF2-40B4-BE49-F238E27FC236}">
                  <a16:creationId xmlns:a16="http://schemas.microsoft.com/office/drawing/2014/main" id="{99D2ADDC-AA7B-364E-81A6-1EC67CF96541}"/>
                </a:ext>
              </a:extLst>
            </p:cNvPr>
            <p:cNvSpPr/>
            <p:nvPr/>
          </p:nvSpPr>
          <p:spPr>
            <a:xfrm>
              <a:off x="4668382" y="4204340"/>
              <a:ext cx="168622" cy="874402"/>
            </a:xfrm>
            <a:prstGeom prst="leftBrac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F88ACCEE-9608-E343-9CA9-4B2A8BA2452E}"/>
                    </a:ext>
                  </a:extLst>
                </p:cNvPr>
                <p:cNvSpPr txBox="1"/>
                <p:nvPr/>
              </p:nvSpPr>
              <p:spPr>
                <a:xfrm>
                  <a:off x="4326867" y="4420731"/>
                  <a:ext cx="515846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F88ACCEE-9608-E343-9CA9-4B2A8BA245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26867" y="4420731"/>
                  <a:ext cx="515846" cy="370038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B4812DC0-56D6-4A4E-8EA8-8FF7B551D22D}"/>
                    </a:ext>
                  </a:extLst>
                </p:cNvPr>
                <p:cNvSpPr txBox="1"/>
                <p:nvPr/>
              </p:nvSpPr>
              <p:spPr>
                <a:xfrm>
                  <a:off x="4362324" y="2794215"/>
                  <a:ext cx="51373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accent2"/>
                    </a:solidFill>
                  </a:endParaRPr>
                </a:p>
              </p:txBody>
            </p:sp>
          </mc:Choice>
          <mc:Fallback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B4812DC0-56D6-4A4E-8EA8-8FF7B551D2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324" y="2794215"/>
                  <a:ext cx="513730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A788774-BCE5-3F42-AD34-A30306C958D7}"/>
                </a:ext>
              </a:extLst>
            </p:cNvPr>
            <p:cNvCxnSpPr>
              <a:cxnSpLocks/>
              <a:stCxn id="15" idx="2"/>
            </p:cNvCxnSpPr>
            <p:nvPr/>
          </p:nvCxnSpPr>
          <p:spPr>
            <a:xfrm flipH="1">
              <a:off x="5421084" y="4166952"/>
              <a:ext cx="1538138" cy="0"/>
            </a:xfrm>
            <a:prstGeom prst="line">
              <a:avLst/>
            </a:prstGeom>
            <a:ln w="6350">
              <a:solidFill>
                <a:schemeClr val="tx1"/>
              </a:solidFill>
              <a:prstDash val="sysDot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51706877-1A9E-BF46-8E89-A363FA8E813D}"/>
                    </a:ext>
                  </a:extLst>
                </p:cNvPr>
                <p:cNvSpPr txBox="1"/>
                <p:nvPr/>
              </p:nvSpPr>
              <p:spPr>
                <a:xfrm>
                  <a:off x="7487589" y="4255786"/>
                  <a:ext cx="1674946" cy="370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en-US" b="0" dirty="0">
                    <a:solidFill>
                      <a:srgbClr val="0070C0"/>
                    </a:solidFill>
                  </a:endParaRPr>
                </a:p>
              </p:txBody>
            </p:sp>
          </mc:Choice>
          <mc:Fallback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51706877-1A9E-BF46-8E89-A363FA8E81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7589" y="4255786"/>
                  <a:ext cx="1674946" cy="370038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89631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>
            <a:cxnSpLocks/>
          </p:cNvCxnSpPr>
          <p:nvPr/>
        </p:nvCxnSpPr>
        <p:spPr>
          <a:xfrm flipH="1" flipV="1">
            <a:off x="5421084" y="1325880"/>
            <a:ext cx="1" cy="374398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cxnSpLocks/>
          </p:cNvCxnSpPr>
          <p:nvPr/>
        </p:nvCxnSpPr>
        <p:spPr>
          <a:xfrm>
            <a:off x="5421085" y="5070766"/>
            <a:ext cx="3545774" cy="797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8547200" y="5069751"/>
                <a:ext cx="499752" cy="3700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7200" y="5069751"/>
                <a:ext cx="499752" cy="3700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/>
          <p:nvPr/>
        </p:nvCxnSpPr>
        <p:spPr>
          <a:xfrm flipV="1">
            <a:off x="5427023" y="3259786"/>
            <a:ext cx="822960" cy="710"/>
          </a:xfrm>
          <a:prstGeom prst="line">
            <a:avLst/>
          </a:prstGeom>
          <a:ln w="254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239751" y="3259789"/>
            <a:ext cx="1485148" cy="1799105"/>
          </a:xfrm>
          <a:prstGeom prst="line">
            <a:avLst/>
          </a:prstGeom>
          <a:ln w="254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421085" y="2262249"/>
            <a:ext cx="815697" cy="1000182"/>
          </a:xfrm>
          <a:prstGeom prst="line">
            <a:avLst/>
          </a:prstGeom>
          <a:ln w="25400">
            <a:prstDash val="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421084" y="3259786"/>
            <a:ext cx="3126116" cy="1818956"/>
          </a:xfrm>
          <a:prstGeom prst="line">
            <a:avLst/>
          </a:prstGeom>
          <a:ln w="254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6959222" y="4121232"/>
            <a:ext cx="91440" cy="9144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6579037" y="3267118"/>
                <a:ext cx="139724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0" dirty="0">
                    <a:solidFill>
                      <a:schemeClr val="accent6"/>
                    </a:solidFill>
                    <a:latin typeface="+mj-lt"/>
                  </a:rPr>
                  <a:t>Tax revenues</a:t>
                </a:r>
              </a:p>
              <a:p>
                <a:pPr algn="ctr"/>
                <a:r>
                  <a:rPr lang="en-US" dirty="0">
                    <a:solidFill>
                      <a:schemeClr val="accent6"/>
                    </a:solidFill>
                    <a:latin typeface="+mj-lt"/>
                  </a:rPr>
                  <a:t>in region</a:t>
                </a:r>
                <a:r>
                  <a:rPr lang="en-US" i="1" dirty="0">
                    <a:solidFill>
                      <a:schemeClr val="accent6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US" b="0" i="1" dirty="0">
                  <a:solidFill>
                    <a:schemeClr val="accent6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9037" y="3267118"/>
                <a:ext cx="1397242" cy="646331"/>
              </a:xfrm>
              <a:prstGeom prst="rect">
                <a:avLst/>
              </a:prstGeom>
              <a:blipFill>
                <a:blip r:embed="rId3"/>
                <a:stretch>
                  <a:fillRect l="-1802" t="-3846" r="-1802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/>
          <p:cNvCxnSpPr/>
          <p:nvPr/>
        </p:nvCxnSpPr>
        <p:spPr>
          <a:xfrm>
            <a:off x="5332060" y="1802560"/>
            <a:ext cx="1828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5099287" y="1617444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9287" y="1617444"/>
                <a:ext cx="36580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4724009" y="3928939"/>
                <a:ext cx="515846" cy="3700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009" y="3928939"/>
                <a:ext cx="515846" cy="37003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Left Brace 11"/>
          <p:cNvSpPr/>
          <p:nvPr/>
        </p:nvSpPr>
        <p:spPr>
          <a:xfrm>
            <a:off x="5043154" y="3245177"/>
            <a:ext cx="138376" cy="183356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eft Brace 23"/>
          <p:cNvSpPr/>
          <p:nvPr/>
        </p:nvSpPr>
        <p:spPr>
          <a:xfrm>
            <a:off x="5003954" y="1802560"/>
            <a:ext cx="204905" cy="143505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4724009" y="2292970"/>
                <a:ext cx="513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009" y="2292970"/>
                <a:ext cx="51373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 22">
            <a:extLst>
              <a:ext uri="{FF2B5EF4-FFF2-40B4-BE49-F238E27FC236}">
                <a16:creationId xmlns:a16="http://schemas.microsoft.com/office/drawing/2014/main" id="{81CA9B24-7B90-E24D-A18F-053086CB334B}"/>
              </a:ext>
            </a:extLst>
          </p:cNvPr>
          <p:cNvSpPr/>
          <p:nvPr/>
        </p:nvSpPr>
        <p:spPr>
          <a:xfrm>
            <a:off x="5382860" y="3208130"/>
            <a:ext cx="91440" cy="914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F35C27E-CED3-B447-82B7-0B5E24C0425F}"/>
                  </a:ext>
                </a:extLst>
              </p:cNvPr>
              <p:cNvSpPr txBox="1"/>
              <p:nvPr/>
            </p:nvSpPr>
            <p:spPr>
              <a:xfrm>
                <a:off x="5118831" y="306781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F35C27E-CED3-B447-82B7-0B5E24C042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8831" y="3067815"/>
                <a:ext cx="365806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A8459D0-D09F-7D47-A09F-F894EBF6A71D}"/>
                  </a:ext>
                </a:extLst>
              </p:cNvPr>
              <p:cNvSpPr txBox="1"/>
              <p:nvPr/>
            </p:nvSpPr>
            <p:spPr>
              <a:xfrm>
                <a:off x="6033778" y="5032422"/>
                <a:ext cx="4610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A8459D0-D09F-7D47-A09F-F894EBF6A7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778" y="5032422"/>
                <a:ext cx="461088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D6EA4B5-C53D-7548-8F66-6D1C14FB92BB}"/>
              </a:ext>
            </a:extLst>
          </p:cNvPr>
          <p:cNvCxnSpPr>
            <a:cxnSpLocks/>
          </p:cNvCxnSpPr>
          <p:nvPr/>
        </p:nvCxnSpPr>
        <p:spPr>
          <a:xfrm>
            <a:off x="6232280" y="3245176"/>
            <a:ext cx="7187" cy="1824690"/>
          </a:xfrm>
          <a:prstGeom prst="line">
            <a:avLst/>
          </a:prstGeom>
          <a:ln w="6350">
            <a:solidFill>
              <a:schemeClr val="tx1"/>
            </a:solidFill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2" name="Left Brace 31">
            <a:extLst>
              <a:ext uri="{FF2B5EF4-FFF2-40B4-BE49-F238E27FC236}">
                <a16:creationId xmlns:a16="http://schemas.microsoft.com/office/drawing/2014/main" id="{2CCA381A-066F-614C-891E-CE635BBD7ADB}"/>
              </a:ext>
            </a:extLst>
          </p:cNvPr>
          <p:cNvSpPr/>
          <p:nvPr/>
        </p:nvSpPr>
        <p:spPr>
          <a:xfrm>
            <a:off x="4674762" y="1802110"/>
            <a:ext cx="175751" cy="2408736"/>
          </a:xfrm>
          <a:prstGeom prst="leftBrac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 Brace 32">
            <a:extLst>
              <a:ext uri="{FF2B5EF4-FFF2-40B4-BE49-F238E27FC236}">
                <a16:creationId xmlns:a16="http://schemas.microsoft.com/office/drawing/2014/main" id="{99D2ADDC-AA7B-364E-81A6-1EC67CF96541}"/>
              </a:ext>
            </a:extLst>
          </p:cNvPr>
          <p:cNvSpPr/>
          <p:nvPr/>
        </p:nvSpPr>
        <p:spPr>
          <a:xfrm>
            <a:off x="4668382" y="4204340"/>
            <a:ext cx="168622" cy="874402"/>
          </a:xfrm>
          <a:prstGeom prst="leftBrac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88ACCEE-9608-E343-9CA9-4B2A8BA2452E}"/>
                  </a:ext>
                </a:extLst>
              </p:cNvPr>
              <p:cNvSpPr txBox="1"/>
              <p:nvPr/>
            </p:nvSpPr>
            <p:spPr>
              <a:xfrm>
                <a:off x="4326867" y="4420731"/>
                <a:ext cx="515846" cy="3700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88ACCEE-9608-E343-9CA9-4B2A8BA245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6867" y="4420731"/>
                <a:ext cx="515846" cy="37003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4812DC0-56D6-4A4E-8EA8-8FF7B551D22D}"/>
                  </a:ext>
                </a:extLst>
              </p:cNvPr>
              <p:cNvSpPr txBox="1"/>
              <p:nvPr/>
            </p:nvSpPr>
            <p:spPr>
              <a:xfrm>
                <a:off x="4362324" y="2794215"/>
                <a:ext cx="513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4812DC0-56D6-4A4E-8EA8-8FF7B551D2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2324" y="2794215"/>
                <a:ext cx="513730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A788774-BCE5-3F42-AD34-A30306C958D7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5421084" y="4166952"/>
            <a:ext cx="1538138" cy="0"/>
          </a:xfrm>
          <a:prstGeom prst="line">
            <a:avLst/>
          </a:prstGeom>
          <a:ln w="6350">
            <a:solidFill>
              <a:schemeClr val="tx1"/>
            </a:solidFill>
            <a:prstDash val="sysDot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1706877-1A9E-BF46-8E89-A363FA8E813D}"/>
                  </a:ext>
                </a:extLst>
              </p:cNvPr>
              <p:cNvSpPr txBox="1"/>
              <p:nvPr/>
            </p:nvSpPr>
            <p:spPr>
              <a:xfrm>
                <a:off x="7487589" y="4255786"/>
                <a:ext cx="1674946" cy="3700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1706877-1A9E-BF46-8E89-A363FA8E8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7589" y="4255786"/>
                <a:ext cx="1674946" cy="37003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2370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6814</TotalTime>
  <Words>98</Words>
  <Application>Microsoft Macintosh PowerPoint</Application>
  <PresentationFormat>Widescreen</PresentationFormat>
  <Paragraphs>68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K. Brunnermeier</dc:creator>
  <cp:lastModifiedBy>Reis,RA</cp:lastModifiedBy>
  <cp:revision>24</cp:revision>
  <cp:lastPrinted>2019-02-07T10:19:34Z</cp:lastPrinted>
  <dcterms:created xsi:type="dcterms:W3CDTF">2019-01-16T14:13:21Z</dcterms:created>
  <dcterms:modified xsi:type="dcterms:W3CDTF">2019-08-17T17:55:44Z</dcterms:modified>
</cp:coreProperties>
</file>